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102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581" y="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164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3AA58B-4531-61EA-DBF2-E1F1AC2633E3}"/>
              </a:ext>
            </a:extLst>
          </p:cNvPr>
          <p:cNvSpPr txBox="1"/>
          <p:nvPr/>
        </p:nvSpPr>
        <p:spPr>
          <a:xfrm>
            <a:off x="7048501" y="588226"/>
            <a:ext cx="7113548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KZ" sz="2800" dirty="0"/>
              <a:t>XV Международная олимпиада в сфере ИТ «IT-Планета 2024»Терра-Политех.</a:t>
            </a:r>
            <a:endParaRPr lang="ru-RU" sz="2800" dirty="0"/>
          </a:p>
          <a:p>
            <a:pPr algn="ctr"/>
            <a:endParaRPr lang="ru-RU" sz="2800" dirty="0"/>
          </a:p>
          <a:p>
            <a:pPr algn="ctr"/>
            <a:r>
              <a:rPr lang="ru-RU" sz="2800" dirty="0"/>
              <a:t>Павловский</a:t>
            </a:r>
            <a:r>
              <a:rPr lang="en-US" sz="2800" dirty="0"/>
              <a:t> </a:t>
            </a:r>
            <a:r>
              <a:rPr lang="ru-RU" sz="2800" dirty="0"/>
              <a:t>парк</a:t>
            </a:r>
            <a:r>
              <a:rPr lang="en-US" sz="2800" dirty="0"/>
              <a:t> “</a:t>
            </a:r>
            <a:r>
              <a:rPr lang="ru-RU" sz="2800" dirty="0"/>
              <a:t>Перезагрузка</a:t>
            </a:r>
            <a:r>
              <a:rPr lang="en-US" sz="2800" dirty="0"/>
              <a:t>”</a:t>
            </a:r>
            <a:endParaRPr lang="ru-RU" sz="2800" dirty="0"/>
          </a:p>
          <a:p>
            <a:pPr algn="ctr"/>
            <a:r>
              <a:rPr lang="ru-KZ" sz="2800" dirty="0"/>
              <a:t>Решение к отборочному этапу</a:t>
            </a:r>
            <a:r>
              <a:rPr lang="ru-RU" sz="2800" dirty="0"/>
              <a:t> </a:t>
            </a:r>
          </a:p>
          <a:p>
            <a:pPr algn="ctr"/>
            <a:endParaRPr lang="ru-RU" sz="2800" dirty="0"/>
          </a:p>
          <a:p>
            <a:pPr algn="ctr"/>
            <a:r>
              <a:rPr lang="ru-KZ" sz="2800" dirty="0"/>
              <a:t>Команда "Санкт-Петербургский государственный университет</a:t>
            </a:r>
            <a:r>
              <a:rPr lang="ru-RU" sz="2800" dirty="0"/>
              <a:t> </a:t>
            </a:r>
            <a:r>
              <a:rPr lang="ru-KZ" sz="2800" dirty="0"/>
              <a:t>телекоммуникаций им. проф. М.А. Бонч-Бруевича</a:t>
            </a:r>
            <a:endParaRPr lang="ru-RU" sz="2800" dirty="0"/>
          </a:p>
          <a:p>
            <a:pPr algn="ctr"/>
            <a:endParaRPr lang="ru-RU" sz="2800" dirty="0"/>
          </a:p>
          <a:p>
            <a:pPr algn="r"/>
            <a:r>
              <a:rPr lang="ru-RU" sz="2800" dirty="0"/>
              <a:t>Студенты группы ИСТ-431М</a:t>
            </a:r>
            <a:r>
              <a:rPr lang="en-US" sz="2800" dirty="0"/>
              <a:t>:</a:t>
            </a:r>
            <a:endParaRPr lang="ru-RU" sz="2800" dirty="0"/>
          </a:p>
          <a:p>
            <a:pPr algn="r"/>
            <a:r>
              <a:rPr lang="ru-RU" sz="2800" dirty="0"/>
              <a:t>Широков А.А.</a:t>
            </a:r>
          </a:p>
          <a:p>
            <a:pPr algn="r"/>
            <a:r>
              <a:rPr lang="ru-RU" sz="2800" dirty="0"/>
              <a:t> Середкин</a:t>
            </a:r>
            <a:r>
              <a:rPr lang="en-US" sz="2800" dirty="0"/>
              <a:t> </a:t>
            </a:r>
            <a:r>
              <a:rPr lang="ru-RU" sz="2800" dirty="0"/>
              <a:t>П.В. </a:t>
            </a:r>
          </a:p>
          <a:p>
            <a:pPr algn="r"/>
            <a:r>
              <a:rPr lang="ru-RU" sz="2800" dirty="0"/>
              <a:t>Гольдин И.И. </a:t>
            </a:r>
          </a:p>
          <a:p>
            <a:pPr algn="r"/>
            <a:r>
              <a:rPr lang="ru-RU" sz="2800" dirty="0"/>
              <a:t> </a:t>
            </a:r>
            <a:r>
              <a:rPr lang="ru-RU" sz="2800" dirty="0" err="1"/>
              <a:t>Чупятов</a:t>
            </a:r>
            <a:r>
              <a:rPr lang="ru-RU" sz="2800" dirty="0"/>
              <a:t> Д.В. </a:t>
            </a:r>
            <a:endParaRPr lang="ru-KZ" sz="2800" dirty="0"/>
          </a:p>
        </p:txBody>
      </p:sp>
      <p:pic>
        <p:nvPicPr>
          <p:cNvPr id="1026" name="Picture 2" descr="Павловский парк: цена билета, как купить и режим работы в 2025 году">
            <a:extLst>
              <a:ext uri="{FF2B5EF4-FFF2-40B4-BE49-F238E27FC236}">
                <a16:creationId xmlns:a16="http://schemas.microsoft.com/office/drawing/2014/main" id="{1D26D85E-250C-C375-15BD-1C5F5C8CC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91" y="150607"/>
            <a:ext cx="6696410" cy="72026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7EFB046-C97B-27B2-8557-03FFEF22BC58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24882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0"/>
            <a:ext cx="5013960" cy="7520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Text 0"/>
          <p:cNvSpPr/>
          <p:nvPr/>
        </p:nvSpPr>
        <p:spPr>
          <a:xfrm>
            <a:off x="6350198" y="1404342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Заключение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2475786"/>
            <a:ext cx="7416403" cy="333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Проект "Павловский парк: </a:t>
            </a:r>
            <a:r>
              <a:rPr lang="en-US" sz="2800" dirty="0" err="1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Перезагрузка</a:t>
            </a:r>
            <a:r>
              <a:rPr lang="en-US" sz="28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" представляет собой инновационный подход к популяризации исторического и культурного наследия, сочетающий современные технологии с уникальной атмосферой Павловского парка. Реализация проекта позволит привлечь новую аудиторию, повысить интерес к парку и укрепить его статус как важного культурного центра Санкт-Петербурга. Мы призываем к сотрудничеству и поддержке нашей инициативы, чтобы вместе сделать Павловский парк еще более привлекательным и интересным для всех.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350198" y="6084927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E1B87-F695-E430-0E0E-A7A32E8A91D3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84" y="1"/>
            <a:ext cx="5486400" cy="82296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6248400" y="774740"/>
            <a:ext cx="7620000" cy="1237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kern="0" spc="-39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Павловский парк: Новая концепция популяризации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248400" y="2338387"/>
            <a:ext cx="7620000" cy="26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Павловский парк, расположенный в Санкт-Петербурге, является уникальным памятником истории и культуры. Этот великолепный дворцово-парковый ансамбль, занимающий площадь около 600 гектаров, привлекает посетителей своей неповторимой ландшафтной архитектурой, историческими зданиями и насыщенной культурной жизнью. Цель данной презентации – представить новую концепцию популяризации парка, направленную на привлечение новой аудитории и повышение его значимости в современном культурном пространстве.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8400" y="5196007"/>
            <a:ext cx="7620000" cy="16329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За последние пять лет посещаемость парка составила в среднем 500 000 человек в год, однако наблюдается тенденция к снижению интереса со стороны молодежи. Проект "Павловский парк: Перезагрузка" направлен на решение этой проблемы и раскрытие всего потенциала этого уникального места.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8400" y="7090172"/>
            <a:ext cx="348258" cy="348258"/>
          </a:xfrm>
          <a:prstGeom prst="roundRect">
            <a:avLst>
              <a:gd name="adj" fmla="val 26253770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ru-KZ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C06E5C1-B16F-DD12-E2EA-44F63B94AEF3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556" y="651034"/>
            <a:ext cx="12973288" cy="1344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kern="0" spc="-42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Проблемы и возможности Павловского парка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28556" y="2587704"/>
            <a:ext cx="2690217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21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Текущая ситуация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28556" y="3160752"/>
            <a:ext cx="61979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Снижение посещаемости среди молодежи на 15% за последние 3 года.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8556" y="3953589"/>
            <a:ext cx="61979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Недостаточная осведомленность о событиях и мероприятиях, проводимых в парке.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28556" y="4746427"/>
            <a:ext cx="6197918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Ограниченная интерактивность и отсутствие современных сервисов, отвечающих потребностям современной аудитории.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1547" y="2587704"/>
            <a:ext cx="429220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21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Возможности для улучшения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611547" y="3160752"/>
            <a:ext cx="6197918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Активное использование цифровых технологий для привлечения внимания и повышения вовлеченности посетителей.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1547" y="4308634"/>
            <a:ext cx="6197918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Развитие новых форматов мероприятий и развлечений, ориентированных на разные возрастные группы.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1547" y="5456515"/>
            <a:ext cx="61979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Улучшение инфраструктуры парка и создание комфортной среды для посетителей.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28556" y="6515576"/>
            <a:ext cx="12973288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Необходимо адаптировать парк к современным требованиям, сделав его более привлекательным и интересным для молодежи и других целевых групп. Это позволит сохранить историческое и культурное наследие Павловского парка для будущих поколений.</a:t>
            </a:r>
            <a:endParaRPr lang="en-US" sz="18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1D6DFC3-347E-100F-9E78-0E737069CA55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727" y="45359"/>
            <a:ext cx="4998621" cy="74993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Text 0"/>
          <p:cNvSpPr/>
          <p:nvPr/>
        </p:nvSpPr>
        <p:spPr>
          <a:xfrm>
            <a:off x="608052" y="477798"/>
            <a:ext cx="7927896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kern="0" spc="-31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Описание проекта "Павловский парк: Перезагрузка"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8052" y="1921073"/>
            <a:ext cx="390882" cy="390882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KZ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967" y="1968401"/>
            <a:ext cx="236934" cy="29610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72647" y="1921073"/>
            <a:ext cx="263092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Мобильное приложение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1172647" y="2271951"/>
            <a:ext cx="736330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Разработка интерактивной карты и аудиогида, доступных на разных языках.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608052" y="2901553"/>
            <a:ext cx="390882" cy="390882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KZ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967" y="2948880"/>
            <a:ext cx="236934" cy="2961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72647" y="2901553"/>
            <a:ext cx="1974413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QR-коды и квесты</a:t>
            </a:r>
            <a:endParaRPr lang="en-US" sz="1550" dirty="0"/>
          </a:p>
        </p:txBody>
      </p:sp>
      <p:sp>
        <p:nvSpPr>
          <p:cNvPr id="11" name="Text 6"/>
          <p:cNvSpPr/>
          <p:nvPr/>
        </p:nvSpPr>
        <p:spPr>
          <a:xfrm>
            <a:off x="1172647" y="3252430"/>
            <a:ext cx="7363301" cy="521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Организация тематических квестов и игр с использованием QR-кодов, расположенных на территории парка.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621883" y="4663619"/>
            <a:ext cx="390882" cy="390882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KZ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891" y="4715173"/>
            <a:ext cx="236934" cy="296108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172647" y="4414121"/>
            <a:ext cx="2076807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Онлайн-платформа</a:t>
            </a:r>
            <a:endParaRPr lang="en-US" sz="1550" dirty="0"/>
          </a:p>
        </p:txBody>
      </p:sp>
      <p:sp>
        <p:nvSpPr>
          <p:cNvPr id="19" name="Text 12"/>
          <p:cNvSpPr/>
          <p:nvPr/>
        </p:nvSpPr>
        <p:spPr>
          <a:xfrm>
            <a:off x="1172647" y="4715173"/>
            <a:ext cx="7363301" cy="521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Создание онлайн-платформы для бронирования экскурсий, покупки билетов и получения информации о парке.</a:t>
            </a:r>
            <a:endParaRPr lang="en-US" sz="1350" dirty="0"/>
          </a:p>
        </p:txBody>
      </p:sp>
      <p:sp>
        <p:nvSpPr>
          <p:cNvPr id="20" name="Text 13"/>
          <p:cNvSpPr/>
          <p:nvPr/>
        </p:nvSpPr>
        <p:spPr>
          <a:xfrm>
            <a:off x="212527" y="5526644"/>
            <a:ext cx="7927896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Проект "Павловский парк: Перезагрузка" представляет собой комплексную программу по созданию современного интерактивного пространства, сочетающего историческую ценность парка с передовыми технологиями и современными форматами развлечений. Концепция проекта направлена на повышение посещаемости парка, привлечение новой аудитории и укрепление его статуса как важного культурного центра Санкт-Петербурга.</a:t>
            </a:r>
            <a:endParaRPr lang="en-US" sz="135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9CE26FF-6963-4CA6-AF0A-9F49F02B9A78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Text 0"/>
          <p:cNvSpPr/>
          <p:nvPr/>
        </p:nvSpPr>
        <p:spPr>
          <a:xfrm>
            <a:off x="742117" y="583049"/>
            <a:ext cx="7659767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kern="0" spc="-38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Социальная среда и целевая аудитория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17" y="2105978"/>
            <a:ext cx="530066" cy="5300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117" y="2848094"/>
            <a:ext cx="2341245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19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Молодежь (18-35 лет)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42117" y="3577709"/>
            <a:ext cx="2341245" cy="159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Интересующиеся историей, культурой, активным отдыхом и современными технологиями.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378" y="2105978"/>
            <a:ext cx="530066" cy="5300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01378" y="2848094"/>
            <a:ext cx="234124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19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Семьи с детьми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3401378" y="3276481"/>
            <a:ext cx="2341245" cy="159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Ищущие образовательные и развлекательные программы для детей разного возраста.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0638" y="2105978"/>
            <a:ext cx="530066" cy="5300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60638" y="2848094"/>
            <a:ext cx="234124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19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Туристы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060638" y="3276481"/>
            <a:ext cx="2341245" cy="22261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Посещающие Санкт-Петербург и желающие познакомиться с его историческими и культурными достопримечательностями.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42117" y="5741075"/>
            <a:ext cx="7659767" cy="1908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Социальная среда Павловского парка характеризуется разнообразием интересов и потребностей различных групп населения. Проект ориентирован на удовлетворение этих потребностей путем создания интерактивного и познавательного пространства, доступного для всех категорий посетителей. Учет интересов и предпочтений целевой аудитории является ключевым фактором успешной реализации проекта.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057" y="1056680"/>
            <a:ext cx="9466778" cy="521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kern="0" spc="-33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Концепция проекта: Интерактивный парк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3426516" y="2315646"/>
            <a:ext cx="25836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000" b="1" kern="0" spc="-18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4988362" y="2129671"/>
            <a:ext cx="2877383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AR-объекты и персонажи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4988362" y="2500789"/>
            <a:ext cx="8471773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Создание виртуальных объектов и персонажей с использованием технологий дополненной реальности.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850487" y="2973348"/>
            <a:ext cx="9091017" cy="11430"/>
          </a:xfrm>
          <a:prstGeom prst="roundRect">
            <a:avLst>
              <a:gd name="adj" fmla="val 241133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ru-KZ"/>
          </a:p>
        </p:txBody>
      </p:sp>
      <p:sp>
        <p:nvSpPr>
          <p:cNvPr id="9" name="Text 5"/>
          <p:cNvSpPr/>
          <p:nvPr/>
        </p:nvSpPr>
        <p:spPr>
          <a:xfrm>
            <a:off x="3995820" y="3380223"/>
            <a:ext cx="25836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000" b="1" kern="0" spc="-18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5814060" y="3189565"/>
            <a:ext cx="2937510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Интерактивные сценарии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5814060" y="3560683"/>
            <a:ext cx="6505932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Интеграция исторических фактов и легенд в интерактивные сценарии и квесты.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676186" y="4033242"/>
            <a:ext cx="8265319" cy="11430"/>
          </a:xfrm>
          <a:prstGeom prst="roundRect">
            <a:avLst>
              <a:gd name="adj" fmla="val 241133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ru-KZ"/>
          </a:p>
        </p:txBody>
      </p:sp>
      <p:sp>
        <p:nvSpPr>
          <p:cNvPr id="14" name="Text 9"/>
          <p:cNvSpPr/>
          <p:nvPr/>
        </p:nvSpPr>
        <p:spPr>
          <a:xfrm>
            <a:off x="4646196" y="4446587"/>
            <a:ext cx="25836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000" b="1" kern="0" spc="-18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6639758" y="4249460"/>
            <a:ext cx="3040023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kern="0" spc="-16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Фотозоны с AR-эффектами</a:t>
            </a:r>
            <a:endParaRPr lang="en-US" dirty="0"/>
          </a:p>
        </p:txBody>
      </p:sp>
      <p:sp>
        <p:nvSpPr>
          <p:cNvPr id="16" name="Text 11"/>
          <p:cNvSpPr/>
          <p:nvPr/>
        </p:nvSpPr>
        <p:spPr>
          <a:xfrm>
            <a:off x="6639758" y="4620578"/>
            <a:ext cx="5176004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Создание уникальных фотозон с использованием AR-эффектов.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01884" y="5093137"/>
            <a:ext cx="7439620" cy="11430"/>
          </a:xfrm>
          <a:prstGeom prst="roundRect">
            <a:avLst>
              <a:gd name="adj" fmla="val 241133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ru-KZ"/>
          </a:p>
        </p:txBody>
      </p:sp>
      <p:sp>
        <p:nvSpPr>
          <p:cNvPr id="22" name="Text 16"/>
          <p:cNvSpPr/>
          <p:nvPr/>
        </p:nvSpPr>
        <p:spPr>
          <a:xfrm>
            <a:off x="643056" y="6140981"/>
            <a:ext cx="13344287" cy="826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Концепция интерактивного парка предполагает активное использование современных технологий для создания уникального и увлекательного опыта для посетителей. Например, с помощью AR-технологий можно воссоздать Павловский дворец в разные исторические периоды, позволив посетителям увидеть его таким, каким он был в прошлом. Это позволит сделать посещение парка не только приятным, но и познавательным.</a:t>
            </a:r>
            <a:endParaRPr lang="en-US" sz="2000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63C4FE0-28F8-2F13-5D68-578F930D3DF2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769A0D69-9EB0-411E-BB07-A4B451B73783}"/>
              </a:ext>
            </a:extLst>
          </p:cNvPr>
          <p:cNvSpPr/>
          <p:nvPr/>
        </p:nvSpPr>
        <p:spPr>
          <a:xfrm>
            <a:off x="1483360" y="2638544"/>
            <a:ext cx="2128520" cy="12374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9EDE4E4E-A980-4AAE-8E96-21743695D60C}"/>
              </a:ext>
            </a:extLst>
          </p:cNvPr>
          <p:cNvSpPr/>
          <p:nvPr/>
        </p:nvSpPr>
        <p:spPr>
          <a:xfrm>
            <a:off x="1483360" y="3712448"/>
            <a:ext cx="2734310" cy="12374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618CCBDF-32D2-49E4-8877-1026E76DE7F8}"/>
              </a:ext>
            </a:extLst>
          </p:cNvPr>
          <p:cNvSpPr/>
          <p:nvPr/>
        </p:nvSpPr>
        <p:spPr>
          <a:xfrm>
            <a:off x="1483359" y="4786352"/>
            <a:ext cx="3367127" cy="1237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517327" y="406479"/>
            <a:ext cx="3637598" cy="419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00" b="1" kern="0" spc="-26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Блок-схема проекта</a:t>
            </a:r>
            <a:endParaRPr lang="en-US" sz="2000" dirty="0"/>
          </a:p>
        </p:txBody>
      </p:sp>
      <p:sp>
        <p:nvSpPr>
          <p:cNvPr id="6" name="Text 1"/>
          <p:cNvSpPr/>
          <p:nvPr/>
        </p:nvSpPr>
        <p:spPr>
          <a:xfrm>
            <a:off x="1478042" y="1195864"/>
            <a:ext cx="2237303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kern="0" spc="-13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Мобильное приложение</a:t>
            </a:r>
            <a:endParaRPr lang="en-US" sz="2000" dirty="0"/>
          </a:p>
        </p:txBody>
      </p:sp>
      <p:sp>
        <p:nvSpPr>
          <p:cNvPr id="7" name="Text 2"/>
          <p:cNvSpPr/>
          <p:nvPr/>
        </p:nvSpPr>
        <p:spPr>
          <a:xfrm>
            <a:off x="1478042" y="1494353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Карта парка</a:t>
            </a:r>
            <a:endParaRPr lang="en-US" sz="2000" dirty="0"/>
          </a:p>
        </p:txBody>
      </p:sp>
      <p:sp>
        <p:nvSpPr>
          <p:cNvPr id="8" name="Text 3"/>
          <p:cNvSpPr/>
          <p:nvPr/>
        </p:nvSpPr>
        <p:spPr>
          <a:xfrm>
            <a:off x="1478042" y="1767840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Аудиогид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478042" y="2041327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Квесты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1478042" y="2314813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Информация о мероприятиях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478042" y="2832140"/>
            <a:ext cx="1679734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kern="0" spc="-13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QR-коды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478042" y="3130629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Интерактивный контент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1478042" y="3404116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Исторические факты</a:t>
            </a:r>
            <a:endParaRPr lang="en-US" sz="2000" dirty="0"/>
          </a:p>
        </p:txBody>
      </p:sp>
      <p:sp>
        <p:nvSpPr>
          <p:cNvPr id="17" name="Text 10"/>
          <p:cNvSpPr/>
          <p:nvPr/>
        </p:nvSpPr>
        <p:spPr>
          <a:xfrm>
            <a:off x="1478042" y="4194929"/>
            <a:ext cx="1766173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kern="0" spc="-13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Онлайн-платформа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478042" y="4493419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Бронирование экскурсий</a:t>
            </a:r>
            <a:endParaRPr lang="en-US" sz="2000" dirty="0"/>
          </a:p>
        </p:txBody>
      </p:sp>
      <p:sp>
        <p:nvSpPr>
          <p:cNvPr id="19" name="Text 12"/>
          <p:cNvSpPr/>
          <p:nvPr/>
        </p:nvSpPr>
        <p:spPr>
          <a:xfrm>
            <a:off x="1478042" y="4766905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Покупка билетов</a:t>
            </a:r>
            <a:endParaRPr lang="en-US" sz="2000" dirty="0"/>
          </a:p>
        </p:txBody>
      </p:sp>
      <p:sp>
        <p:nvSpPr>
          <p:cNvPr id="20" name="Text 13"/>
          <p:cNvSpPr/>
          <p:nvPr/>
        </p:nvSpPr>
        <p:spPr>
          <a:xfrm>
            <a:off x="1478042" y="5040392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Информация о парке</a:t>
            </a:r>
            <a:endParaRPr lang="en-US" sz="2000" dirty="0"/>
          </a:p>
        </p:txBody>
      </p:sp>
      <p:sp>
        <p:nvSpPr>
          <p:cNvPr id="22" name="Text 14"/>
          <p:cNvSpPr/>
          <p:nvPr/>
        </p:nvSpPr>
        <p:spPr>
          <a:xfrm>
            <a:off x="1478042" y="5557718"/>
            <a:ext cx="2331244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kern="0" spc="-13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Маркетинговая кампания</a:t>
            </a:r>
            <a:endParaRPr lang="en-US" sz="2000" dirty="0"/>
          </a:p>
        </p:txBody>
      </p:sp>
      <p:sp>
        <p:nvSpPr>
          <p:cNvPr id="23" name="Text 15"/>
          <p:cNvSpPr/>
          <p:nvPr/>
        </p:nvSpPr>
        <p:spPr>
          <a:xfrm>
            <a:off x="1478042" y="5856208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Социальные сети</a:t>
            </a:r>
            <a:endParaRPr lang="en-US" sz="2000" dirty="0"/>
          </a:p>
        </p:txBody>
      </p:sp>
      <p:sp>
        <p:nvSpPr>
          <p:cNvPr id="24" name="Text 16"/>
          <p:cNvSpPr/>
          <p:nvPr/>
        </p:nvSpPr>
        <p:spPr>
          <a:xfrm>
            <a:off x="1478042" y="6129695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Реклама в интернете</a:t>
            </a:r>
            <a:endParaRPr lang="en-US" sz="2000" dirty="0"/>
          </a:p>
        </p:txBody>
      </p:sp>
      <p:sp>
        <p:nvSpPr>
          <p:cNvPr id="25" name="Text 17"/>
          <p:cNvSpPr/>
          <p:nvPr/>
        </p:nvSpPr>
        <p:spPr>
          <a:xfrm>
            <a:off x="1478042" y="6403181"/>
            <a:ext cx="714863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200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Партнерские программы</a:t>
            </a:r>
            <a:endParaRPr lang="en-US" sz="2000" dirty="0"/>
          </a:p>
        </p:txBody>
      </p:sp>
      <p:sp>
        <p:nvSpPr>
          <p:cNvPr id="26" name="Text 18"/>
          <p:cNvSpPr/>
          <p:nvPr/>
        </p:nvSpPr>
        <p:spPr>
          <a:xfrm>
            <a:off x="7303348" y="568712"/>
            <a:ext cx="7148632" cy="7482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5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572D723-AF4A-6AD4-0C21-54B3C107C4A9}"/>
              </a:ext>
            </a:extLst>
          </p:cNvPr>
          <p:cNvSpPr txBox="1"/>
          <p:nvPr/>
        </p:nvSpPr>
        <p:spPr>
          <a:xfrm>
            <a:off x="5752636" y="1608236"/>
            <a:ext cx="82072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Блок-схема проекта наглядно демонстрирует взаимодействие между различными компонентами, обеспечивая комплексный и взаимосвязанный подход к популяризации Павловского парка. Каждый элемент играет важную роль в создании интерактивного и привлекательного пространства для посетителей. Слаженная работа всех компонентов является залогом успешной реализации проекта.</a:t>
            </a:r>
            <a:endParaRPr lang="ru-KZ" sz="320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67C7FF7-699B-7A85-4D36-2F7566F06BF0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1618" y="780455"/>
            <a:ext cx="7553563" cy="1291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kern="0" spc="-41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Баннер расположения QR-кодов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81618" y="2412325"/>
            <a:ext cx="3663196" cy="1595199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KZ"/>
          </a:p>
        </p:txBody>
      </p:sp>
      <p:sp>
        <p:nvSpPr>
          <p:cNvPr id="5" name="Text 2"/>
          <p:cNvSpPr/>
          <p:nvPr/>
        </p:nvSpPr>
        <p:spPr>
          <a:xfrm>
            <a:off x="6508790" y="2639497"/>
            <a:ext cx="294894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Исторические факты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508790" y="3098602"/>
            <a:ext cx="3208853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Информация о парке и его достопримечательностях.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986" y="2412325"/>
            <a:ext cx="3663196" cy="1595199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KZ"/>
          </a:p>
        </p:txBody>
      </p:sp>
      <p:sp>
        <p:nvSpPr>
          <p:cNvPr id="8" name="Text 5"/>
          <p:cNvSpPr/>
          <p:nvPr/>
        </p:nvSpPr>
        <p:spPr>
          <a:xfrm>
            <a:off x="10399157" y="2639497"/>
            <a:ext cx="258210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Аудиогид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99157" y="3098602"/>
            <a:ext cx="3208853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Аудиогид на разных языках для самостоятельных прогулок.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1617" y="5031700"/>
            <a:ext cx="7553563" cy="170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Баннеры с QR-кодами будут размещены в ключевых точках парка, обеспечивая максимальный охват аудитории. Оптимальное расположение баннеров будет определено на основе анализа посещаемости различных зон парка. Баннеры должны быть яркими и привлекательными, с четкой и понятной информацией о доступном контенте.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471BAAB-C3EE-EC04-7F06-8370E83621FE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2786948-3F31-C3C4-3CC0-A02BE262A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30" y="1443003"/>
            <a:ext cx="5035543" cy="51290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EEDEC7-B6AB-4D12-8E9E-91A7BC450B93}"/>
              </a:ext>
            </a:extLst>
          </p:cNvPr>
          <p:cNvSpPr txBox="1"/>
          <p:nvPr/>
        </p:nvSpPr>
        <p:spPr>
          <a:xfrm>
            <a:off x="619330" y="6736080"/>
            <a:ext cx="5035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QR </a:t>
            </a:r>
            <a:r>
              <a:rPr lang="ru-RU" dirty="0"/>
              <a:t>Павловского сайта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670" y="788432"/>
            <a:ext cx="8946713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400" b="1" kern="0" spc="-40" dirty="0">
                <a:solidFill>
                  <a:srgbClr val="000000"/>
                </a:solidFill>
                <a:ea typeface="Montserrat Bold" pitchFamily="34" charset="-122"/>
                <a:cs typeface="Montserrat Bold" pitchFamily="34" charset="-120"/>
              </a:rPr>
              <a:t>Оценка эффективности проекта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88670" y="1879163"/>
            <a:ext cx="2175391" cy="1243727"/>
          </a:xfrm>
          <a:prstGeom prst="roundRect">
            <a:avLst>
              <a:gd name="adj" fmla="val 2718"/>
            </a:avLst>
          </a:prstGeom>
          <a:solidFill>
            <a:srgbClr val="FF0000"/>
          </a:solidFill>
          <a:ln/>
        </p:spPr>
        <p:txBody>
          <a:bodyPr/>
          <a:lstStyle/>
          <a:p>
            <a:endParaRPr lang="ru-KZ" sz="2000"/>
          </a:p>
        </p:txBody>
      </p:sp>
      <p:sp>
        <p:nvSpPr>
          <p:cNvPr id="4" name="Text 2"/>
          <p:cNvSpPr/>
          <p:nvPr/>
        </p:nvSpPr>
        <p:spPr>
          <a:xfrm>
            <a:off x="1717953" y="2303026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800" b="1" kern="0" spc="-22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3189327" y="2104430"/>
            <a:ext cx="378630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kern="0" spc="-20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Увеличение посещаемости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3189327" y="2559606"/>
            <a:ext cx="463034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Увеличение посещаемости парка на 20% в год.</a:t>
            </a: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3076694" y="3107650"/>
            <a:ext cx="10652403" cy="15240"/>
          </a:xfrm>
          <a:prstGeom prst="roundRect">
            <a:avLst>
              <a:gd name="adj" fmla="val 22179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ru-KZ" sz="2000"/>
          </a:p>
        </p:txBody>
      </p:sp>
      <p:sp>
        <p:nvSpPr>
          <p:cNvPr id="8" name="Shape 6"/>
          <p:cNvSpPr/>
          <p:nvPr/>
        </p:nvSpPr>
        <p:spPr>
          <a:xfrm>
            <a:off x="788670" y="3235523"/>
            <a:ext cx="4350901" cy="1243727"/>
          </a:xfrm>
          <a:prstGeom prst="roundRect">
            <a:avLst>
              <a:gd name="adj" fmla="val 2718"/>
            </a:avLst>
          </a:prstGeom>
          <a:solidFill>
            <a:srgbClr val="00B050"/>
          </a:solidFill>
          <a:ln/>
        </p:spPr>
        <p:txBody>
          <a:bodyPr/>
          <a:lstStyle/>
          <a:p>
            <a:endParaRPr lang="ru-KZ" sz="2000"/>
          </a:p>
        </p:txBody>
      </p:sp>
      <p:sp>
        <p:nvSpPr>
          <p:cNvPr id="9" name="Text 7"/>
          <p:cNvSpPr/>
          <p:nvPr/>
        </p:nvSpPr>
        <p:spPr>
          <a:xfrm>
            <a:off x="2805708" y="3659386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800" b="1" kern="0" spc="-22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5364837" y="3460790"/>
            <a:ext cx="3214688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kern="0" spc="-20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Рост числа скачиваний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364837" y="3915966"/>
            <a:ext cx="7606784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Рост числа скачиваний мобильного приложения и использования QR-кодов.</a:t>
            </a: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5252204" y="4464010"/>
            <a:ext cx="8476893" cy="15240"/>
          </a:xfrm>
          <a:prstGeom prst="roundRect">
            <a:avLst>
              <a:gd name="adj" fmla="val 221792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ru-KZ" sz="2000"/>
          </a:p>
        </p:txBody>
      </p:sp>
      <p:sp>
        <p:nvSpPr>
          <p:cNvPr id="13" name="Shape 11"/>
          <p:cNvSpPr/>
          <p:nvPr/>
        </p:nvSpPr>
        <p:spPr>
          <a:xfrm>
            <a:off x="788670" y="4591883"/>
            <a:ext cx="6526530" cy="1243727"/>
          </a:xfrm>
          <a:prstGeom prst="roundRect">
            <a:avLst>
              <a:gd name="adj" fmla="val 2718"/>
            </a:avLst>
          </a:prstGeom>
          <a:solidFill>
            <a:srgbClr val="0070C0"/>
          </a:solidFill>
          <a:ln/>
        </p:spPr>
        <p:txBody>
          <a:bodyPr/>
          <a:lstStyle/>
          <a:p>
            <a:endParaRPr lang="ru-KZ" sz="2000"/>
          </a:p>
        </p:txBody>
      </p:sp>
      <p:sp>
        <p:nvSpPr>
          <p:cNvPr id="14" name="Text 12"/>
          <p:cNvSpPr/>
          <p:nvPr/>
        </p:nvSpPr>
        <p:spPr>
          <a:xfrm>
            <a:off x="3893463" y="5015746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800" b="1" kern="0" spc="-22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7540466" y="4817150"/>
            <a:ext cx="4476988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kern="0" spc="-20" dirty="0">
                <a:solidFill>
                  <a:srgbClr val="3D3838"/>
                </a:solidFill>
                <a:ea typeface="Montserrat Bold" pitchFamily="34" charset="-122"/>
                <a:cs typeface="Montserrat Bold" pitchFamily="34" charset="-120"/>
              </a:rPr>
              <a:t>Повышение удовлетворенности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7540466" y="5272326"/>
            <a:ext cx="5308640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Повышение уровня удовлетворенности посетителей.</a:t>
            </a: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788670" y="6089094"/>
            <a:ext cx="13053060" cy="1352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3D3838"/>
                </a:solidFill>
                <a:ea typeface="Source Sans Pro" pitchFamily="34" charset="-122"/>
                <a:cs typeface="Source Sans Pro" pitchFamily="34" charset="-120"/>
              </a:rPr>
              <a:t>Ключевые показатели эффективности проекта включают увеличение посещаемости парка, рост числа скачиваний мобильного приложения и использования QR-кодов, а также повышение уровня удовлетворенности посетителей. Оценка эффективности будет проводиться путем сбора данных, анализа статистики и проведения опросов. Результаты оценки будут использованы для корректировки стратегии и повышения эффективности проекта.</a:t>
            </a:r>
            <a:endParaRPr lang="en-US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5CA3A64-0A7E-6C80-63BD-0CEE97EA7D4D}"/>
              </a:ext>
            </a:extLst>
          </p:cNvPr>
          <p:cNvSpPr/>
          <p:nvPr/>
        </p:nvSpPr>
        <p:spPr>
          <a:xfrm>
            <a:off x="1" y="7593981"/>
            <a:ext cx="14630400" cy="635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896</Words>
  <Application>Microsoft Office PowerPoint</Application>
  <PresentationFormat>Произвольный</PresentationFormat>
  <Paragraphs>99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Calibri</vt:lpstr>
      <vt:lpstr>Arial</vt:lpstr>
      <vt:lpstr>Aptos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Andrey</cp:lastModifiedBy>
  <cp:revision>13</cp:revision>
  <dcterms:created xsi:type="dcterms:W3CDTF">2025-03-31T12:36:41Z</dcterms:created>
  <dcterms:modified xsi:type="dcterms:W3CDTF">2025-03-31T17:21:41Z</dcterms:modified>
</cp:coreProperties>
</file>